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20A6AA-7827-4E7B-AB6B-40E0EE534C9A}">
  <a:tblStyle styleId="{8020A6AA-7827-4E7B-AB6B-40E0EE534C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2213ba16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62213ba16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4" name="Google Shape;24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" name="Google Shape;26;p2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2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A2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2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56A9F3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130300" y="1803400"/>
            <a:ext cx="5825202" cy="12347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50"/>
              <a:buFont typeface="Trebuchet MS"/>
              <a:buNone/>
              <a:defRPr sz="405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130300" y="3038125"/>
            <a:ext cx="5825202" cy="8226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750"/>
              </a:spcBef>
              <a:spcAft>
                <a:spcPts val="0"/>
              </a:spcAft>
              <a:buSzPts val="108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75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/>
          <p:nvPr>
            <p:ph type="title"/>
          </p:nvPr>
        </p:nvSpPr>
        <p:spPr>
          <a:xfrm>
            <a:off x="508001" y="3600450"/>
            <a:ext cx="64475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"/>
          <p:cNvSpPr/>
          <p:nvPr>
            <p:ph idx="2" type="pic"/>
          </p:nvPr>
        </p:nvSpPr>
        <p:spPr>
          <a:xfrm>
            <a:off x="508001" y="457200"/>
            <a:ext cx="6447501" cy="2884289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508001" y="4025504"/>
            <a:ext cx="6447500" cy="505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91" name="Google Shape;91;p11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1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type="title"/>
          </p:nvPr>
        </p:nvSpPr>
        <p:spPr>
          <a:xfrm>
            <a:off x="508001" y="457200"/>
            <a:ext cx="6447501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508001" y="3352800"/>
            <a:ext cx="6447501" cy="1178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1024604" y="2724150"/>
            <a:ext cx="5418393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 sz="12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2" type="body"/>
          </p:nvPr>
        </p:nvSpPr>
        <p:spPr>
          <a:xfrm>
            <a:off x="508001" y="3352800"/>
            <a:ext cx="6447501" cy="1178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7" name="Google Shape;107;p1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" sz="6000" u="none" cap="none" strike="noStrike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13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" sz="6000" u="none" cap="none" strike="noStrike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350" u="none" cap="none" strike="noStrike">
              <a:solidFill>
                <a:srgbClr val="56A9F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type="title"/>
          </p:nvPr>
        </p:nvSpPr>
        <p:spPr>
          <a:xfrm>
            <a:off x="508001" y="1448991"/>
            <a:ext cx="6447501" cy="19465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Font typeface="Trebuchet MS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2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" sz="6000" u="none" cap="none" strike="noStrike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" sz="6000" u="none" cap="none" strike="noStrike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type="title"/>
          </p:nvPr>
        </p:nvSpPr>
        <p:spPr>
          <a:xfrm>
            <a:off x="514350" y="457200"/>
            <a:ext cx="6441152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1" type="body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2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16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 rot="5400000">
            <a:off x="2276462" y="-148019"/>
            <a:ext cx="2910580" cy="6447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 rot="5400000">
            <a:off x="4495739" y="1937216"/>
            <a:ext cx="3938588" cy="9785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 rot="5400000">
            <a:off x="1186264" y="-221062"/>
            <a:ext cx="3938588" cy="529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Trebuchet MS"/>
              <a:buNone/>
              <a:defRPr sz="260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/>
            </a:lvl9pPr>
          </a:lstStyle>
          <a:p/>
        </p:txBody>
      </p:sp>
      <p:sp>
        <p:nvSpPr>
          <p:cNvPr id="41" name="Google Shape;41;p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" type="body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/>
          <p:nvPr>
            <p:ph type="title"/>
          </p:nvPr>
        </p:nvSpPr>
        <p:spPr>
          <a:xfrm>
            <a:off x="508001" y="2025651"/>
            <a:ext cx="6447501" cy="13699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" type="body"/>
          </p:nvPr>
        </p:nvSpPr>
        <p:spPr>
          <a:xfrm>
            <a:off x="508001" y="3395586"/>
            <a:ext cx="6447501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" type="body"/>
          </p:nvPr>
        </p:nvSpPr>
        <p:spPr>
          <a:xfrm>
            <a:off x="508001" y="1620442"/>
            <a:ext cx="3138026" cy="2910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2" type="body"/>
          </p:nvPr>
        </p:nvSpPr>
        <p:spPr>
          <a:xfrm>
            <a:off x="3817477" y="1620442"/>
            <a:ext cx="3138026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506809" y="1620737"/>
            <a:ext cx="3139217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65" name="Google Shape;65;p7"/>
          <p:cNvSpPr txBox="1"/>
          <p:nvPr>
            <p:ph idx="2" type="body"/>
          </p:nvPr>
        </p:nvSpPr>
        <p:spPr>
          <a:xfrm>
            <a:off x="506809" y="2052934"/>
            <a:ext cx="3139217" cy="2478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3" type="body"/>
          </p:nvPr>
        </p:nvSpPr>
        <p:spPr>
          <a:xfrm>
            <a:off x="3816287" y="1620737"/>
            <a:ext cx="313921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67" name="Google Shape;67;p7"/>
          <p:cNvSpPr txBox="1"/>
          <p:nvPr>
            <p:ph idx="4" type="body"/>
          </p:nvPr>
        </p:nvSpPr>
        <p:spPr>
          <a:xfrm>
            <a:off x="3816288" y="2052934"/>
            <a:ext cx="3139213" cy="2478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 txBox="1"/>
          <p:nvPr>
            <p:ph type="title"/>
          </p:nvPr>
        </p:nvSpPr>
        <p:spPr>
          <a:xfrm>
            <a:off x="508001" y="1123953"/>
            <a:ext cx="2890896" cy="958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rebuchet MS"/>
              <a:buNone/>
              <a:defRPr sz="15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3570346" y="386193"/>
            <a:ext cx="3385156" cy="4144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2" type="body"/>
          </p:nvPr>
        </p:nvSpPr>
        <p:spPr>
          <a:xfrm>
            <a:off x="508001" y="2082802"/>
            <a:ext cx="2890896" cy="1938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8pPr>
            <a:lvl9pPr indent="-228600" lvl="8" marL="411480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9pPr>
          </a:lstStyle>
          <a:p/>
        </p:txBody>
      </p:sp>
      <p:sp>
        <p:nvSpPr>
          <p:cNvPr id="84" name="Google Shape;84;p10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Trebuchet M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5A2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56A9F3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1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" type="body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►"/>
              <a:defRPr b="0" i="0" sz="135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8956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81939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74319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7432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7432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7432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7432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7432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b="0" i="0" sz="675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hyperlink" Target="https://d9803e7e56b0e8f5cf.gradio.liv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ctrTitle"/>
          </p:nvPr>
        </p:nvSpPr>
        <p:spPr>
          <a:xfrm>
            <a:off x="729450" y="1322450"/>
            <a:ext cx="3842700" cy="17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</a:pPr>
            <a:r>
              <a:rPr lang="it"/>
              <a:t>RoboReviews</a:t>
            </a:r>
            <a:endParaRPr/>
          </a:p>
        </p:txBody>
      </p:sp>
      <p:sp>
        <p:nvSpPr>
          <p:cNvPr id="148" name="Google Shape;148;p19"/>
          <p:cNvSpPr txBox="1"/>
          <p:nvPr>
            <p:ph idx="1" type="subTitle"/>
          </p:nvPr>
        </p:nvSpPr>
        <p:spPr>
          <a:xfrm>
            <a:off x="998950" y="2185400"/>
            <a:ext cx="30741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840"/>
              <a:buNone/>
            </a:pPr>
            <a:r>
              <a:rPr b="1" lang="it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Cut Costs in a Multi-Million Dollar Business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1300"/>
          </a:p>
        </p:txBody>
      </p:sp>
      <p:pic>
        <p:nvPicPr>
          <p:cNvPr id="149" name="Google Shape;14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6425" y="0"/>
            <a:ext cx="4477576" cy="447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/>
        </p:nvSpPr>
        <p:spPr>
          <a:xfrm>
            <a:off x="2578900" y="3749575"/>
            <a:ext cx="11505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1" i="0" lang="it" sz="12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by Karel and Piero</a:t>
            </a:r>
            <a:endParaRPr b="1" i="0" sz="12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</a:pPr>
            <a:r>
              <a:t/>
            </a:r>
            <a:endParaRPr b="0" i="0" sz="13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3174"/>
              <a:buFont typeface="Arial"/>
              <a:buNone/>
            </a:pPr>
            <a:r>
              <a:rPr b="0" lang="it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2 - Evaluation</a:t>
            </a:r>
            <a:endParaRPr b="0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1111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it" sz="1800">
                <a:latin typeface="Arial"/>
                <a:ea typeface="Arial"/>
                <a:cs typeface="Arial"/>
                <a:sym typeface="Arial"/>
              </a:rPr>
              <a:t>Cluster product categories</a:t>
            </a:r>
            <a:r>
              <a:rPr lang="it" sz="1800">
                <a:latin typeface="Arial"/>
                <a:ea typeface="Arial"/>
                <a:cs typeface="Arial"/>
                <a:sym typeface="Arial"/>
              </a:rPr>
              <a:t> into just 4-6 of them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00037" lvl="0" marL="914400" rtl="0" algn="l"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it" sz="1800">
                <a:latin typeface="Arial"/>
                <a:ea typeface="Arial"/>
                <a:cs typeface="Arial"/>
                <a:sym typeface="Arial"/>
              </a:rPr>
              <a:t>Compare the results you have for evaluation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00037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it" sz="1800">
                <a:latin typeface="Arial"/>
                <a:ea typeface="Arial"/>
                <a:cs typeface="Arial"/>
                <a:sym typeface="Arial"/>
              </a:rPr>
              <a:t>Show us why this works!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00037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it" sz="1800">
                <a:latin typeface="Arial"/>
                <a:ea typeface="Arial"/>
                <a:cs typeface="Arial"/>
                <a:sym typeface="Arial"/>
              </a:rPr>
              <a:t>If you evaluation is complicated, explain us what you did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3174"/>
              <a:buFont typeface="Arial"/>
              <a:buNone/>
            </a:pPr>
            <a:r>
              <a:rPr b="0" lang="it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3: </a:t>
            </a:r>
            <a:r>
              <a:rPr lang="it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 top 3 + create summaries</a:t>
            </a:r>
            <a:endParaRPr b="0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1111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Collected the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positively-reviewed products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 category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Scoring algo: 40/30/20/10 of avg rating,</a:t>
            </a:r>
            <a:b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 sentiment, recommendations, helpfulness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GPT-3.5-turbo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generate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short, tech-focused summaries</a:t>
            </a:r>
            <a:b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Prompted the model with all the available reviews per product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550" y="3504775"/>
            <a:ext cx="1589374" cy="15893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1" name="Google Shape;231;p29"/>
          <p:cNvGraphicFramePr/>
          <p:nvPr/>
        </p:nvGraphicFramePr>
        <p:xfrm>
          <a:off x="941600" y="284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{8020A6AA-7827-4E7B-AB6B-40E0EE534C9A}</a:tableStyleId>
              </a:tblPr>
              <a:tblGrid>
                <a:gridCol w="1362425"/>
                <a:gridCol w="1362425"/>
                <a:gridCol w="1362425"/>
                <a:gridCol w="1362425"/>
              </a:tblGrid>
              <a:tr h="16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/>
                        <a:t>40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/>
                        <a:t>30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/>
                        <a:t>20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/>
                        <a:t>10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17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/>
                        <a:t>avg rating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/>
                        <a:t>sentiment (RF-model)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/>
                        <a:t>R</a:t>
                      </a:r>
                      <a:r>
                        <a:rPr lang="it" sz="800"/>
                        <a:t>ecommendations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00"/>
                        <a:t>H</a:t>
                      </a:r>
                      <a:r>
                        <a:rPr lang="it" sz="800"/>
                        <a:t>elpfulness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3174"/>
              <a:buFont typeface="Arial"/>
              <a:buNone/>
            </a:pPr>
            <a:r>
              <a:rPr b="0" lang="it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3 - Evaluation</a:t>
            </a:r>
            <a:endParaRPr b="0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1111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it" sz="1800">
                <a:latin typeface="Arial"/>
                <a:ea typeface="Arial"/>
                <a:cs typeface="Arial"/>
                <a:sym typeface="Arial"/>
              </a:rPr>
              <a:t>Spotchecks (Manual Revision)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it" sz="1800">
                <a:latin typeface="Arial"/>
                <a:ea typeface="Arial"/>
                <a:cs typeface="Arial"/>
                <a:sym typeface="Arial"/>
              </a:rPr>
              <a:t>Rouge Analysis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it" sz="1800">
                <a:latin typeface="Arial"/>
                <a:ea typeface="Arial"/>
                <a:cs typeface="Arial"/>
                <a:sym typeface="Arial"/>
              </a:rPr>
              <a:t>lack of reference texts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it" sz="1800">
                <a:latin typeface="Arial"/>
                <a:ea typeface="Arial"/>
                <a:cs typeface="Arial"/>
                <a:sym typeface="Arial"/>
              </a:rPr>
              <a:t>meaningful interpretation challenging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3174"/>
              <a:buFont typeface="Arial"/>
              <a:buNone/>
            </a:pPr>
            <a:r>
              <a:rPr lang="it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b="0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1111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it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Built an </a:t>
            </a:r>
            <a:r>
              <a:rPr b="1" lang="it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NLP-powered review aggregator</a:t>
            </a:r>
            <a:r>
              <a:rPr lang="it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that:</a:t>
            </a:r>
            <a:br>
              <a:rPr lang="it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1" lang="it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Classifies</a:t>
            </a:r>
            <a:r>
              <a:rPr lang="it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sentiment (positive, neutral, negative)</a:t>
            </a:r>
            <a:br>
              <a:rPr lang="it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1" lang="it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Clusters</a:t>
            </a:r>
            <a:r>
              <a:rPr lang="it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product categories into meta-groups</a:t>
            </a:r>
            <a:br>
              <a:rPr lang="it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1" lang="it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Summarizes</a:t>
            </a:r>
            <a:r>
              <a:rPr lang="it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customer opinions using </a:t>
            </a:r>
            <a:r>
              <a:rPr b="1" lang="it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Generative AI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Medal : Extensive calculation to find the top 3 products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1111"/>
              <a:buFont typeface="Trebuchet MS"/>
              <a:buNone/>
            </a:pPr>
            <a:r>
              <a:rPr lang="it"/>
              <a:t>IT'S DEMO TIME!!!</a:t>
            </a:r>
            <a:endParaRPr/>
          </a:p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25" y="418600"/>
            <a:ext cx="4124626" cy="41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 txBox="1"/>
          <p:nvPr/>
        </p:nvSpPr>
        <p:spPr>
          <a:xfrm>
            <a:off x="5297650" y="2087763"/>
            <a:ext cx="31116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It’s DEMO TIME!</a:t>
            </a:r>
            <a:endParaRPr b="1"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LINK HERE</a:t>
            </a:r>
            <a:endParaRPr b="1"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348450" y="994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1111"/>
              <a:buFont typeface="Trebuchet MS"/>
              <a:buNone/>
            </a:pPr>
            <a:r>
              <a:rPr lang="it"/>
              <a:t>Key Learnings</a:t>
            </a:r>
            <a:endParaRPr/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950" y="1207900"/>
            <a:ext cx="2817900" cy="28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/>
        </p:nvSpPr>
        <p:spPr>
          <a:xfrm>
            <a:off x="174625" y="1250825"/>
            <a:ext cx="4679700" cy="22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it" sz="1100">
                <a:solidFill>
                  <a:schemeClr val="dk1"/>
                </a:solidFill>
              </a:rPr>
              <a:t>Real-World Data is Messy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it" sz="1100">
                <a:solidFill>
                  <a:schemeClr val="dk1"/>
                </a:solidFill>
              </a:rPr>
              <a:t>Model Selection Matters.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it" sz="1100">
                <a:solidFill>
                  <a:schemeClr val="dk1"/>
                </a:solidFill>
              </a:rPr>
              <a:t>Modular Pipelines Save Projects.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it" sz="1100">
                <a:solidFill>
                  <a:schemeClr val="dk1"/>
                </a:solidFill>
              </a:rPr>
              <a:t>Generative AI Has Huge Potential (the right prompt at the right time).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it" sz="1100">
                <a:solidFill>
                  <a:schemeClr val="dk1"/>
                </a:solidFill>
              </a:rPr>
              <a:t>Cooperation matters.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it" sz="1100">
                <a:solidFill>
                  <a:schemeClr val="dk1"/>
                </a:solidFill>
              </a:rPr>
              <a:t>Deploying in 1 week is not easy.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type="title"/>
          </p:nvPr>
        </p:nvSpPr>
        <p:spPr>
          <a:xfrm>
            <a:off x="3691925" y="2055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Thank you for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your attention.</a:t>
            </a:r>
            <a:endParaRPr/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50" y="200811"/>
            <a:ext cx="2888200" cy="424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609225" y="127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1111"/>
              <a:buFont typeface="Trebuchet MS"/>
              <a:buNone/>
            </a:pPr>
            <a:r>
              <a:rPr lang="it"/>
              <a:t>The Problem &amp; The Opportunity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1111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49325" y="648125"/>
            <a:ext cx="76887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receive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millions of product reviews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across thousands of products.</a:t>
            </a:r>
            <a:b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team of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 people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processes these reviews manually —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cost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Customers typically focus on the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3 reviews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when making purchase decisions.</a:t>
            </a:r>
            <a:b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Instead of reading for hours, they decide in minutes — if the best reviews are surfaced.</a:t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67" y="2793680"/>
            <a:ext cx="1728850" cy="148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1999" y="2793675"/>
            <a:ext cx="2141004" cy="148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0153" y="2422512"/>
            <a:ext cx="2813948" cy="22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40740"/>
              <a:buFont typeface="Trebuchet MS"/>
              <a:buNone/>
            </a:pPr>
            <a:r>
              <a:rPr lang="it"/>
              <a:t>What we Achieved: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136950" y="1941475"/>
            <a:ext cx="5181300" cy="27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✅ Balance biased reviews using sentiment models that predict even complex cases.</a:t>
            </a:r>
            <a:br>
              <a:rPr b="1" lang="it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it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Cluster products into better categories automatically.</a:t>
            </a:r>
            <a:br>
              <a:rPr b="1" lang="it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✅ Use AI to summarize reviews into concise, tech-oriented insights.</a:t>
            </a:r>
            <a:b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5775" y="597374"/>
            <a:ext cx="3195149" cy="319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1111"/>
              <a:buFont typeface="Trebuchet MS"/>
              <a:buNone/>
            </a:pPr>
            <a:r>
              <a:rPr lang="it"/>
              <a:t>How and What we did:</a:t>
            </a:r>
            <a:endParaRPr/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729450" y="2078875"/>
            <a:ext cx="7688700" cy="19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1️⃣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Sentiment Analysis (TF-IDF + Random Forest):</a:t>
            </a:r>
            <a:b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Classifies each review as positive, negative, or neutral — balances out misleading reviews.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2️⃣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Clustering (KMeans):</a:t>
            </a:r>
            <a:b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Groups products into meaningful, extraction of categories via Unsupervised Learning.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3️⃣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 Summarization (GPT-3.5-turbo):</a:t>
            </a:r>
            <a:b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Generates concise, tech-oriented summaries (Prompt- Engineering)  for the top (N, we chose 3) products in each category.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587850" y="556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1111"/>
              <a:buFont typeface="Trebuchet MS"/>
              <a:buNone/>
            </a:pPr>
            <a:r>
              <a:rPr lang="it"/>
              <a:t>TL;DR</a:t>
            </a:r>
            <a:endParaRPr/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727650" y="4014550"/>
            <a:ext cx="76887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Methodology in One Sentence:</a:t>
            </a:r>
            <a:b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“We combine classical ML and state-of-the-art LLMs in a multi-step pipeline to turn raw reviews into actionable product insights.”</a:t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2709200" y="1086250"/>
            <a:ext cx="44166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20"/>
              <a:buFont typeface="Trebuchet MS"/>
              <a:buNone/>
            </a:pPr>
            <a:r>
              <a:rPr b="1" i="0" lang="it" sz="92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Pipeline Overview:</a:t>
            </a:r>
            <a:endParaRPr b="1" i="0" sz="92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20"/>
              <a:buFont typeface="Trebuchet MS"/>
              <a:buNone/>
            </a:pPr>
            <a:br>
              <a:rPr b="1" i="0" lang="it" sz="92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it" sz="92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1️⃣ </a:t>
            </a:r>
            <a:r>
              <a:rPr b="1" i="0" lang="it" sz="92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Sentiment Classification:</a:t>
            </a:r>
            <a:br>
              <a:rPr b="1" i="0" lang="it" sz="92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it" sz="92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TF-IDF + Random Forest</a:t>
            </a:r>
            <a:endParaRPr b="0" i="0" sz="92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20"/>
              <a:buFont typeface="Trebuchet MS"/>
              <a:buNone/>
            </a:pPr>
            <a:br>
              <a:rPr b="0" i="0" lang="it" sz="92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it" sz="92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2️⃣ </a:t>
            </a:r>
            <a:r>
              <a:rPr b="1" i="0" lang="it" sz="92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Clustering:</a:t>
            </a:r>
            <a:br>
              <a:rPr b="1" i="0" lang="it" sz="92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it" sz="92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TF-IDF embeddings + KMeans clustering</a:t>
            </a:r>
            <a:br>
              <a:rPr b="0" i="0" lang="it" sz="92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b="0" i="0" sz="92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20"/>
              <a:buFont typeface="Trebuchet MS"/>
              <a:buNone/>
            </a:pPr>
            <a:r>
              <a:rPr b="0" i="0" lang="it" sz="92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3️⃣ </a:t>
            </a:r>
            <a:r>
              <a:rPr b="1" i="0" lang="it" sz="92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Summarization:</a:t>
            </a:r>
            <a:br>
              <a:rPr b="1" i="0" lang="it" sz="92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it" sz="92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GPT-3.5-turbo model for tech-oriented product summaries</a:t>
            </a:r>
            <a:br>
              <a:rPr b="0" i="0" lang="it" sz="92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b="0" i="0" sz="92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20"/>
              <a:buFont typeface="Trebuchet MS"/>
              <a:buNone/>
            </a:pPr>
            <a:r>
              <a:rPr b="0" i="0" lang="it" sz="92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4️⃣ </a:t>
            </a:r>
            <a:r>
              <a:rPr b="1" i="0" lang="it" sz="92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Final Aggregation:</a:t>
            </a:r>
            <a:br>
              <a:rPr b="1" i="0" lang="it" sz="92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it" sz="92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Top products selected by positive sentiment frequency and enriched with metadata</a:t>
            </a:r>
            <a:endParaRPr sz="92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20"/>
              <a:buFont typeface="Trebuchet MS"/>
              <a:buNone/>
            </a:pPr>
            <a:r>
              <a:t/>
            </a:r>
            <a:endParaRPr sz="92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729450" y="2518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22222"/>
              <a:buFont typeface="Trebuchet MS"/>
              <a:buNone/>
            </a:pPr>
            <a:r>
              <a:rPr lang="it"/>
              <a:t>Methods: From Raw Data to Insights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11111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2224450" y="1893350"/>
            <a:ext cx="38502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br>
              <a:rPr i="1" lang="it" sz="87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925"/>
          </a:p>
        </p:txBody>
      </p:sp>
      <p:sp>
        <p:nvSpPr>
          <p:cNvPr id="186" name="Google Shape;186;p24"/>
          <p:cNvSpPr txBox="1"/>
          <p:nvPr/>
        </p:nvSpPr>
        <p:spPr>
          <a:xfrm>
            <a:off x="354925" y="3793800"/>
            <a:ext cx="61653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50"/>
              <a:buFont typeface="Courier New"/>
              <a:buNone/>
            </a:pPr>
            <a:r>
              <a:rPr lang="it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Data Cleaning: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50"/>
              <a:buFont typeface="Courier New"/>
              <a:buNone/>
            </a:pP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it" sz="1050" u="none" cap="none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it" sz="1050" u="none" cap="none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it" sz="1050" u="none" cap="none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.lower()  </a:t>
            </a:r>
            <a:r>
              <a:rPr b="0" i="0" lang="it" sz="1050" u="none" cap="none" strike="noStrike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lowercase</a:t>
            </a:r>
            <a:endParaRPr b="0" i="0" sz="1050" u="none" cap="none" strike="noStrike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50"/>
              <a:buFont typeface="Courier New"/>
              <a:buNone/>
            </a:pP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it" sz="1050" u="none" cap="none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it" sz="1050" u="none" cap="none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it" sz="1050" u="none" cap="none" strike="noStrike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it" sz="1050" u="none" cap="none" strike="noStrike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sub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it" sz="105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0" i="0" lang="it" sz="1050" u="none" cap="none" strike="noStrike">
                <a:solidFill>
                  <a:srgbClr val="D16969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"&lt;.</a:t>
            </a:r>
            <a:r>
              <a:rPr b="0" i="0" lang="it" sz="1050" u="none" cap="none" strike="noStrike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*?</a:t>
            </a:r>
            <a:r>
              <a:rPr b="0" i="0" lang="it" sz="1050" u="none" cap="none" strike="noStrike">
                <a:solidFill>
                  <a:srgbClr val="D16969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&gt;"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it" sz="1050" u="none" cap="none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 "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it" sz="1050" u="none" cap="none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b="0" i="0" lang="it" sz="1050" u="none" cap="none" strike="noStrike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remove HTML tags</a:t>
            </a:r>
            <a:endParaRPr b="0" i="0" sz="1050" u="none" cap="none" strike="noStrike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50"/>
              <a:buFont typeface="Courier New"/>
              <a:buNone/>
            </a:pP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it" sz="1050" u="none" cap="none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it" sz="1050" u="none" cap="none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it" sz="1050" u="none" cap="none" strike="noStrike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it" sz="1050" u="none" cap="none" strike="noStrike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sub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it" sz="105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0" i="0" lang="it" sz="1050" u="none" cap="none" strike="noStrike">
                <a:solidFill>
                  <a:srgbClr val="D16969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it" sz="1050" u="none" cap="none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[^</a:t>
            </a:r>
            <a:r>
              <a:rPr b="0" i="0" lang="it" sz="1050" u="none" cap="none" strike="noStrike">
                <a:solidFill>
                  <a:srgbClr val="D16969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\w\s</a:t>
            </a:r>
            <a:r>
              <a:rPr b="0" i="0" lang="it" sz="1050" u="none" cap="none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0" i="0" lang="it" sz="1050" u="none" cap="none" strike="noStrike">
                <a:solidFill>
                  <a:srgbClr val="D16969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it" sz="1050" u="none" cap="none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 "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it" sz="1050" u="none" cap="none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b="0" i="0" lang="it" sz="1050" u="none" cap="none" strike="noStrike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remove punctuation</a:t>
            </a:r>
            <a:endParaRPr b="0" i="0" sz="1050" u="none" cap="none" strike="noStrike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50"/>
              <a:buFont typeface="Courier New"/>
              <a:buNone/>
            </a:pP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it" sz="1050" u="none" cap="none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it" sz="1050" u="none" cap="none" strike="noStrike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it" sz="1050" u="none" cap="none" strike="noStrike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it" sz="1050" u="none" cap="none" strike="noStrike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sub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it" sz="1050" u="none" cap="none" strike="noStrike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0" i="0" lang="it" sz="1050" u="none" cap="none" strike="noStrike">
                <a:solidFill>
                  <a:srgbClr val="D16969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"\s</a:t>
            </a:r>
            <a:r>
              <a:rPr b="0" i="0" lang="it" sz="1050" u="none" cap="none" strike="noStrike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0" i="0" lang="it" sz="1050" u="none" cap="none" strike="noStrike">
                <a:solidFill>
                  <a:srgbClr val="D16969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it" sz="1050" u="none" cap="none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 "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it" sz="1050" u="none" cap="none" strike="noStrike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b="0" i="0" lang="it" sz="1050" u="none" cap="none" strike="noStrike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remove extra whitespace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4492900" y="3313500"/>
            <a:ext cx="3985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Courier New"/>
              <a:buNone/>
            </a:pPr>
            <a:r>
              <a:rPr b="0" i="0" lang="it" sz="105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Duplication removal:</a:t>
            </a:r>
            <a:endParaRPr b="0" i="0" sz="1050" u="none" cap="none" strike="noStrike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E9178"/>
              </a:buClr>
              <a:buSzPts val="1050"/>
              <a:buFont typeface="Courier New"/>
              <a:buNone/>
            </a:pPr>
            <a:r>
              <a:rPr b="0" i="0" lang="it" sz="1050" u="none" cap="none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it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reviews.text</a:t>
            </a:r>
            <a:r>
              <a:rPr b="0" i="0" lang="it" sz="1050" u="none" cap="none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it" sz="1050" u="none" cap="none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'reviews.username'</a:t>
            </a:r>
            <a:r>
              <a:rPr b="0" i="0" lang="it" sz="105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it" sz="1050" u="none" cap="none" strike="noStrike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'asins'</a:t>
            </a:r>
            <a:endParaRPr b="0" i="0" sz="1050" u="none" cap="none" strike="noStrike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88" name="Google Shape;188;p24"/>
          <p:cNvCxnSpPr>
            <a:stCxn id="189" idx="2"/>
            <a:endCxn id="190" idx="0"/>
          </p:cNvCxnSpPr>
          <p:nvPr/>
        </p:nvCxnSpPr>
        <p:spPr>
          <a:xfrm flipH="1" rot="-5400000">
            <a:off x="4519424" y="1247383"/>
            <a:ext cx="502200" cy="12825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p24"/>
          <p:cNvCxnSpPr>
            <a:stCxn id="192" idx="0"/>
            <a:endCxn id="189" idx="2"/>
          </p:cNvCxnSpPr>
          <p:nvPr/>
        </p:nvCxnSpPr>
        <p:spPr>
          <a:xfrm rot="-5400000">
            <a:off x="3207317" y="1217566"/>
            <a:ext cx="502200" cy="13419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3" name="Google Shape;193;p24"/>
          <p:cNvGrpSpPr/>
          <p:nvPr/>
        </p:nvGrpSpPr>
        <p:grpSpPr>
          <a:xfrm>
            <a:off x="2189946" y="1066796"/>
            <a:ext cx="3747186" cy="1635043"/>
            <a:chOff x="128526" y="1747403"/>
            <a:chExt cx="3720399" cy="1267672"/>
          </a:xfrm>
        </p:grpSpPr>
        <p:sp>
          <p:nvSpPr>
            <p:cNvPr id="189" name="Google Shape;189;p24"/>
            <p:cNvSpPr/>
            <p:nvPr/>
          </p:nvSpPr>
          <p:spPr>
            <a:xfrm>
              <a:off x="1284941" y="1747403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None/>
              </a:pPr>
              <a:r>
                <a:rPr b="0" i="0" lang="it" sz="1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Combined Dataset</a:t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2805525" y="2579175"/>
              <a:ext cx="1043400" cy="406800"/>
            </a:xfrm>
            <a:prstGeom prst="roundRect">
              <a:avLst>
                <a:gd fmla="val 50000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None/>
              </a:pPr>
              <a:r>
                <a:rPr b="0" i="0" lang="it" sz="1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1429_1</a:t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128526" y="2579175"/>
              <a:ext cx="1186500" cy="406800"/>
            </a:xfrm>
            <a:prstGeom prst="roundRect">
              <a:avLst>
                <a:gd fmla="val 50000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lt1"/>
                </a:buClr>
                <a:buSzPts val="575"/>
                <a:buFont typeface="Trebuchet MS"/>
                <a:buNone/>
              </a:pPr>
              <a:r>
                <a:rPr b="0" i="1" lang="it" sz="575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Datafiniti_Amazon_Consumer_Reviews_of_Amazon_Products</a:t>
              </a:r>
              <a:endPara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1467025" y="2608275"/>
              <a:ext cx="1186500" cy="406800"/>
            </a:xfrm>
            <a:prstGeom prst="roundRect">
              <a:avLst>
                <a:gd fmla="val 50000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875"/>
                <a:buFont typeface="Trebuchet MS"/>
                <a:buNone/>
              </a:pPr>
              <a:r>
                <a:t/>
              </a:r>
              <a:endParaRPr b="0" i="1" sz="875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9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lt1"/>
                </a:buClr>
                <a:buSzPts val="600"/>
                <a:buFont typeface="Trebuchet MS"/>
                <a:buNone/>
              </a:pPr>
              <a:r>
                <a:rPr b="0" i="1" lang="it" sz="6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Datafiniti_Amazon_Consumer_Reviews_of_Amazon_Products_May19</a:t>
              </a:r>
              <a:br>
                <a:rPr b="0" i="1" lang="it" sz="6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br>
                <a:rPr b="0" i="1" lang="it" sz="6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endParaRPr b="0" i="0" sz="11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11111"/>
              <a:buFont typeface="Trebuchet MS"/>
              <a:buNone/>
            </a:pPr>
            <a:r>
              <a:rPr lang="it"/>
              <a:t>Sentiment Analysis: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262626"/>
              <a:buFont typeface="Arial"/>
              <a:buNone/>
            </a:pPr>
            <a:r>
              <a:rPr b="0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we automatically classify customer reviews as 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r>
              <a:rPr b="0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neutral</a:t>
            </a:r>
            <a:r>
              <a:rPr b="0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r>
              <a:rPr b="0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676150" y="2336475"/>
            <a:ext cx="76887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Preprocessed review text (cleaning, tokenizing)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Tried:</a:t>
            </a:r>
            <a:b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TextBlob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(rule-based sentiment polarity)</a:t>
            </a:r>
            <a:b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TF-IDF + Logistic Regression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(baseline supervised model)</a:t>
            </a:r>
            <a:b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TF-IDF + Random Forest</a:t>
            </a:r>
            <a:r>
              <a:rPr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(final choice for better performance)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017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643575" y="365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11111"/>
              <a:buFont typeface="Trebuchet MS"/>
              <a:buNone/>
            </a:pPr>
            <a:r>
              <a:rPr lang="it"/>
              <a:t>Sentiment Analysis: Evaluation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11111"/>
              <a:buFont typeface="Trebuchet MS"/>
              <a:buNone/>
            </a:pPr>
            <a:r>
              <a:t/>
            </a:r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950" y="3325788"/>
            <a:ext cx="495300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2187950" y="9078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161"/>
              <a:buNone/>
            </a:pPr>
            <a:r>
              <a:rPr b="1" lang="it" sz="9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We Measured Performance?</a:t>
            </a:r>
            <a:endParaRPr b="1" sz="98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828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88"/>
              <a:buFont typeface="Arial"/>
              <a:buChar char="●"/>
            </a:pPr>
            <a:r>
              <a:rPr b="1" lang="it" sz="9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br>
              <a:rPr b="1" lang="it" sz="9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98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828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8"/>
              <a:buFont typeface="Arial"/>
              <a:buChar char="●"/>
            </a:pPr>
            <a:r>
              <a:rPr b="1" lang="it" sz="9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Report</a:t>
            </a:r>
            <a:r>
              <a:rPr lang="it" sz="9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(Precision, Recall, F1)</a:t>
            </a:r>
            <a:br>
              <a:rPr lang="it" sz="9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98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161"/>
              <a:buNone/>
            </a:pPr>
            <a:r>
              <a:rPr b="1" lang="it" sz="9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Results:</a:t>
            </a:r>
            <a:br>
              <a:rPr b="1" lang="it" sz="9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" sz="9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✅ </a:t>
            </a:r>
            <a:r>
              <a:rPr b="1" lang="it" sz="9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accuracy</a:t>
            </a:r>
            <a:r>
              <a:rPr lang="it" sz="9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positive and negative reviews</a:t>
            </a:r>
            <a:br>
              <a:rPr lang="it" sz="9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" sz="9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⚠️ Slightly lower precision for </a:t>
            </a:r>
            <a:r>
              <a:rPr b="1" lang="it" sz="9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neutral</a:t>
            </a:r>
            <a:r>
              <a:rPr lang="it" sz="9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(class imbalance)</a:t>
            </a:r>
            <a:endParaRPr sz="98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161"/>
              <a:buNone/>
            </a:pPr>
            <a:r>
              <a:rPr b="1" lang="it" sz="9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It Works:</a:t>
            </a:r>
            <a:endParaRPr b="1" sz="98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828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88"/>
              <a:buFont typeface="Arial"/>
              <a:buChar char="●"/>
            </a:pPr>
            <a:r>
              <a:rPr lang="it" sz="9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TF-IDF + Random Forest generalize well across diverse product reviews</a:t>
            </a:r>
            <a:br>
              <a:rPr lang="it" sz="9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98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828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8"/>
              <a:buFont typeface="Arial"/>
              <a:buChar char="●"/>
            </a:pPr>
            <a:r>
              <a:rPr lang="it" sz="9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Captures key sentiment indicators (e.g., "great", "disappointed")</a:t>
            </a:r>
            <a:endParaRPr sz="98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714"/>
              </a:lnSpc>
              <a:spcBef>
                <a:spcPts val="1200"/>
              </a:spcBef>
              <a:spcAft>
                <a:spcPts val="0"/>
              </a:spcAft>
              <a:buSzPts val="1161"/>
              <a:buNone/>
            </a:pPr>
            <a:r>
              <a:t/>
            </a:r>
            <a:endParaRPr sz="956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161"/>
              <a:buNone/>
            </a:pPr>
            <a:r>
              <a:t/>
            </a:r>
            <a:endParaRPr sz="1143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3174"/>
              <a:buFont typeface="Arial"/>
              <a:buNone/>
            </a:pPr>
            <a:r>
              <a:rPr b="0" lang="it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Clustering Model – Category Extraction</a:t>
            </a:r>
            <a:endParaRPr b="0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11111"/>
              <a:buFont typeface="Trebuchet MS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11111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729450" y="2078875"/>
            <a:ext cx="465535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it" sz="1800">
                <a:latin typeface="Arial"/>
                <a:ea typeface="Arial"/>
                <a:cs typeface="Arial"/>
                <a:sym typeface="Arial"/>
              </a:rPr>
              <a:t>Cluster product categories</a:t>
            </a:r>
            <a:r>
              <a:rPr lang="it" sz="1800">
                <a:latin typeface="Arial"/>
                <a:ea typeface="Arial"/>
                <a:cs typeface="Arial"/>
                <a:sym typeface="Arial"/>
              </a:rPr>
              <a:t> into just 4-6 of them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08610" lvl="0" marL="914400" rtl="0" algn="l"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it" sz="1800">
                <a:latin typeface="Arial"/>
                <a:ea typeface="Arial"/>
                <a:cs typeface="Arial"/>
                <a:sym typeface="Arial"/>
              </a:rPr>
              <a:t>Problem: too many different categories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0861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it" sz="1800">
                <a:latin typeface="Arial"/>
                <a:ea typeface="Arial"/>
                <a:cs typeface="Arial"/>
                <a:sym typeface="Arial"/>
              </a:rPr>
              <a:t>Solution: K-Means w/ SentenceTransformer + Common Sense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descr="A diagram of a product&#10;&#10;AI-generated content may be incorrect." id="214" name="Google Shape;2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4673" y="2078875"/>
            <a:ext cx="3108960" cy="216195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/>
          <p:nvPr/>
        </p:nvSpPr>
        <p:spPr>
          <a:xfrm>
            <a:off x="5953760" y="2641600"/>
            <a:ext cx="914400" cy="914400"/>
          </a:xfrm>
          <a:prstGeom prst="ellipse">
            <a:avLst/>
          </a:prstGeom>
          <a:noFill/>
          <a:ln cap="rnd" cmpd="sng" w="19050">
            <a:solidFill>
              <a:srgbClr val="062E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